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257" r:id="rId3"/>
    <p:sldId id="295" r:id="rId4"/>
    <p:sldId id="261" r:id="rId5"/>
    <p:sldId id="263" r:id="rId6"/>
    <p:sldId id="264" r:id="rId7"/>
    <p:sldId id="296" r:id="rId8"/>
    <p:sldId id="297" r:id="rId9"/>
    <p:sldId id="305" r:id="rId10"/>
    <p:sldId id="304" r:id="rId11"/>
    <p:sldId id="298" r:id="rId12"/>
    <p:sldId id="299" r:id="rId13"/>
    <p:sldId id="300" r:id="rId14"/>
    <p:sldId id="306" r:id="rId15"/>
    <p:sldId id="301" r:id="rId16"/>
    <p:sldId id="302" r:id="rId17"/>
    <p:sldId id="303" r:id="rId18"/>
    <p:sldId id="278" r:id="rId19"/>
  </p:sldIdLst>
  <p:sldSz cx="9144000" cy="5143500" type="screen16x9"/>
  <p:notesSz cx="6858000" cy="9144000"/>
  <p:embeddedFontLst>
    <p:embeddedFont>
      <p:font typeface="Quicksand" pitchFamily="2" charset="77"/>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E042EE-030E-48AD-AEE1-48DBF1C2F338}">
  <a:tblStyle styleId="{8CE042EE-030E-48AD-AEE1-48DBF1C2F33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1A6B3E-507F-4017-96D8-7895C4FAF28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p:cViewPr varScale="1">
        <p:scale>
          <a:sx n="119" d="100"/>
          <a:sy n="119" d="100"/>
        </p:scale>
        <p:origin x="9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2832475"/>
            <a:ext cx="0" cy="2310900"/>
          </a:xfrm>
          <a:prstGeom prst="straightConnector1">
            <a:avLst/>
          </a:prstGeom>
          <a:noFill/>
          <a:ln w="9525" cap="flat" cmpd="sng">
            <a:solidFill>
              <a:schemeClr val="accent5"/>
            </a:solidFill>
            <a:prstDash val="solid"/>
            <a:round/>
            <a:headEnd type="none" w="med" len="med"/>
            <a:tailEnd type="none" w="med" len="med"/>
          </a:ln>
        </p:spPr>
      </p:cxnSp>
      <p:sp>
        <p:nvSpPr>
          <p:cNvPr id="12" name="Google Shape;12;p2"/>
          <p:cNvSpPr/>
          <p:nvPr/>
        </p:nvSpPr>
        <p:spPr>
          <a:xfrm>
            <a:off x="845250" y="2643475"/>
            <a:ext cx="189000" cy="189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Quicksand"/>
              <a:buNone/>
              <a:defRPr sz="1800">
                <a:latin typeface="Quicksand"/>
                <a:ea typeface="Quicksand"/>
                <a:cs typeface="Quicksand"/>
                <a:sym typeface="Quicksand"/>
              </a:defRPr>
            </a:lvl1pPr>
            <a:lvl2pPr lvl="1" rtl="0">
              <a:spcBef>
                <a:spcPts val="0"/>
              </a:spcBef>
              <a:spcAft>
                <a:spcPts val="0"/>
              </a:spcAft>
              <a:buSzPts val="1800"/>
              <a:buFont typeface="Quicksand"/>
              <a:buNone/>
              <a:defRPr sz="1800">
                <a:latin typeface="Quicksand"/>
                <a:ea typeface="Quicksand"/>
                <a:cs typeface="Quicksand"/>
                <a:sym typeface="Quicksand"/>
              </a:defRPr>
            </a:lvl2pPr>
            <a:lvl3pPr lvl="2" rtl="0">
              <a:spcBef>
                <a:spcPts val="0"/>
              </a:spcBef>
              <a:spcAft>
                <a:spcPts val="0"/>
              </a:spcAft>
              <a:buSzPts val="1800"/>
              <a:buFont typeface="Quicksand"/>
              <a:buNone/>
              <a:defRPr sz="1800">
                <a:latin typeface="Quicksand"/>
                <a:ea typeface="Quicksand"/>
                <a:cs typeface="Quicksand"/>
                <a:sym typeface="Quicksand"/>
              </a:defRPr>
            </a:lvl3pPr>
            <a:lvl4pPr lvl="3" rtl="0">
              <a:spcBef>
                <a:spcPts val="0"/>
              </a:spcBef>
              <a:spcAft>
                <a:spcPts val="0"/>
              </a:spcAft>
              <a:buSzPts val="1800"/>
              <a:buFont typeface="Quicksand"/>
              <a:buNone/>
              <a:defRPr sz="1800">
                <a:latin typeface="Quicksand"/>
                <a:ea typeface="Quicksand"/>
                <a:cs typeface="Quicksand"/>
                <a:sym typeface="Quicksand"/>
              </a:defRPr>
            </a:lvl4pPr>
            <a:lvl5pPr lvl="4" rtl="0">
              <a:spcBef>
                <a:spcPts val="0"/>
              </a:spcBef>
              <a:spcAft>
                <a:spcPts val="0"/>
              </a:spcAft>
              <a:buSzPts val="1800"/>
              <a:buFont typeface="Quicksand"/>
              <a:buNone/>
              <a:defRPr sz="1800">
                <a:latin typeface="Quicksand"/>
                <a:ea typeface="Quicksand"/>
                <a:cs typeface="Quicksand"/>
                <a:sym typeface="Quicksand"/>
              </a:defRPr>
            </a:lvl5pPr>
            <a:lvl6pPr lvl="5" rtl="0">
              <a:spcBef>
                <a:spcPts val="0"/>
              </a:spcBef>
              <a:spcAft>
                <a:spcPts val="0"/>
              </a:spcAft>
              <a:buSzPts val="1800"/>
              <a:buFont typeface="Quicksand"/>
              <a:buNone/>
              <a:defRPr sz="1800">
                <a:latin typeface="Quicksand"/>
                <a:ea typeface="Quicksand"/>
                <a:cs typeface="Quicksand"/>
                <a:sym typeface="Quicksand"/>
              </a:defRPr>
            </a:lvl6pPr>
            <a:lvl7pPr lvl="6" rtl="0">
              <a:spcBef>
                <a:spcPts val="0"/>
              </a:spcBef>
              <a:spcAft>
                <a:spcPts val="0"/>
              </a:spcAft>
              <a:buSzPts val="1800"/>
              <a:buFont typeface="Quicksand"/>
              <a:buNone/>
              <a:defRPr sz="1800">
                <a:latin typeface="Quicksand"/>
                <a:ea typeface="Quicksand"/>
                <a:cs typeface="Quicksand"/>
                <a:sym typeface="Quicksand"/>
              </a:defRPr>
            </a:lvl7pPr>
            <a:lvl8pPr lvl="7" rtl="0">
              <a:spcBef>
                <a:spcPts val="0"/>
              </a:spcBef>
              <a:spcAft>
                <a:spcPts val="0"/>
              </a:spcAft>
              <a:buSzPts val="1800"/>
              <a:buFont typeface="Quicksand"/>
              <a:buNone/>
              <a:defRPr sz="1800">
                <a:latin typeface="Quicksand"/>
                <a:ea typeface="Quicksand"/>
                <a:cs typeface="Quicksand"/>
                <a:sym typeface="Quicksand"/>
              </a:defRPr>
            </a:lvl8pPr>
            <a:lvl9pPr lvl="8" rtl="0">
              <a:spcBef>
                <a:spcPts val="0"/>
              </a:spcBef>
              <a:spcAft>
                <a:spcPts val="0"/>
              </a:spcAft>
              <a:buSzPts val="1800"/>
              <a:buFont typeface="Quicksand"/>
              <a:buNone/>
              <a:defRPr sz="1800">
                <a:latin typeface="Quicksand"/>
                <a:ea typeface="Quicksand"/>
                <a:cs typeface="Quicksand"/>
                <a:sym typeface="Quicksand"/>
              </a:defRPr>
            </a:lvl9pPr>
          </a:lstStyle>
          <a:p>
            <a:endParaRPr/>
          </a:p>
        </p:txBody>
      </p:sp>
      <p:sp>
        <p:nvSpPr>
          <p:cNvPr id="27" name="Google Shape;27;p5"/>
          <p:cNvSpPr txBox="1">
            <a:spLocks noGrp="1"/>
          </p:cNvSpPr>
          <p:nvPr>
            <p:ph type="body" idx="1"/>
          </p:nvPr>
        </p:nvSpPr>
        <p:spPr>
          <a:xfrm>
            <a:off x="1165498" y="1086799"/>
            <a:ext cx="68580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28" name="Google Shape;28;p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30" name="Google Shape;30;p5"/>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4" name="Google Shape;34;p6"/>
          <p:cNvSpPr txBox="1">
            <a:spLocks noGrp="1"/>
          </p:cNvSpPr>
          <p:nvPr>
            <p:ph type="body" idx="1"/>
          </p:nvPr>
        </p:nvSpPr>
        <p:spPr>
          <a:xfrm>
            <a:off x="1165475"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71570"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6"/>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38" name="Google Shape;38;p6"/>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2" name="Google Shape;42;p7"/>
          <p:cNvSpPr txBox="1">
            <a:spLocks noGrp="1"/>
          </p:cNvSpPr>
          <p:nvPr>
            <p:ph type="body" idx="1"/>
          </p:nvPr>
        </p:nvSpPr>
        <p:spPr>
          <a:xfrm>
            <a:off x="1165475"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2"/>
          </p:nvPr>
        </p:nvSpPr>
        <p:spPr>
          <a:xfrm>
            <a:off x="3692249"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body" idx="3"/>
          </p:nvPr>
        </p:nvSpPr>
        <p:spPr>
          <a:xfrm>
            <a:off x="6219023"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5" name="Google Shape;45;p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6" name="Google Shape;46;p7"/>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47" name="Google Shape;47;p7"/>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chemeClr val="accent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cxnSp>
        <p:nvCxnSpPr>
          <p:cNvPr id="65" name="Google Shape;65;p11"/>
          <p:cNvCxnSpPr/>
          <p:nvPr/>
        </p:nvCxnSpPr>
        <p:spPr>
          <a:xfrm>
            <a:off x="945638" y="0"/>
            <a:ext cx="0" cy="5143500"/>
          </a:xfrm>
          <a:prstGeom prst="straightConnector1">
            <a:avLst/>
          </a:prstGeom>
          <a:noFill/>
          <a:ln w="9525" cap="flat" cmpd="sng">
            <a:solidFill>
              <a:schemeClr val="dk1"/>
            </a:solidFill>
            <a:prstDash val="solid"/>
            <a:round/>
            <a:headEnd type="none" w="med" len="med"/>
            <a:tailEnd type="none" w="med" len="med"/>
          </a:ln>
        </p:spPr>
      </p:cxnSp>
      <p:sp>
        <p:nvSpPr>
          <p:cNvPr id="66" name="Google Shape;66;p11"/>
          <p:cNvSpPr/>
          <p:nvPr/>
        </p:nvSpPr>
        <p:spPr>
          <a:xfrm>
            <a:off x="844675" y="2470800"/>
            <a:ext cx="201900" cy="20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1pPr>
            <a:lvl2pPr lvl="1">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2pPr>
            <a:lvl3pPr lvl="2">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3pPr>
            <a:lvl4pPr lvl="3">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4pPr>
            <a:lvl5pPr lvl="4">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5pPr>
            <a:lvl6pPr lvl="5">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6pPr>
            <a:lvl7pPr lvl="6">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7pPr>
            <a:lvl8pPr lvl="7">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8pPr>
            <a:lvl9pPr lvl="8">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1pPr>
            <a:lvl2pPr marL="914400" lvl="1"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2pPr>
            <a:lvl3pPr marL="1371600" lvl="2"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3pPr>
            <a:lvl4pPr marL="1828800" lvl="3"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4pPr>
            <a:lvl5pPr marL="2286000" lvl="4"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5pPr>
            <a:lvl6pPr marL="2743200" lvl="5"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6pPr>
            <a:lvl7pPr marL="3200400" lvl="6"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7pPr>
            <a:lvl8pPr marL="3657600" lvl="7"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8pPr>
            <a:lvl9pPr marL="4114800" lvl="8"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Quicksand"/>
                <a:ea typeface="Quicksand"/>
                <a:cs typeface="Quicksand"/>
                <a:sym typeface="Quicksand"/>
              </a:defRPr>
            </a:lvl1pPr>
            <a:lvl2pPr lvl="1" algn="r">
              <a:buNone/>
              <a:defRPr sz="1200">
                <a:solidFill>
                  <a:schemeClr val="accent1"/>
                </a:solidFill>
                <a:latin typeface="Quicksand"/>
                <a:ea typeface="Quicksand"/>
                <a:cs typeface="Quicksand"/>
                <a:sym typeface="Quicksand"/>
              </a:defRPr>
            </a:lvl2pPr>
            <a:lvl3pPr lvl="2" algn="r">
              <a:buNone/>
              <a:defRPr sz="1200">
                <a:solidFill>
                  <a:schemeClr val="accent1"/>
                </a:solidFill>
                <a:latin typeface="Quicksand"/>
                <a:ea typeface="Quicksand"/>
                <a:cs typeface="Quicksand"/>
                <a:sym typeface="Quicksand"/>
              </a:defRPr>
            </a:lvl3pPr>
            <a:lvl4pPr lvl="3" algn="r">
              <a:buNone/>
              <a:defRPr sz="1200">
                <a:solidFill>
                  <a:schemeClr val="accent1"/>
                </a:solidFill>
                <a:latin typeface="Quicksand"/>
                <a:ea typeface="Quicksand"/>
                <a:cs typeface="Quicksand"/>
                <a:sym typeface="Quicksand"/>
              </a:defRPr>
            </a:lvl4pPr>
            <a:lvl5pPr lvl="4" algn="r">
              <a:buNone/>
              <a:defRPr sz="1200">
                <a:solidFill>
                  <a:schemeClr val="accent1"/>
                </a:solidFill>
                <a:latin typeface="Quicksand"/>
                <a:ea typeface="Quicksand"/>
                <a:cs typeface="Quicksand"/>
                <a:sym typeface="Quicksand"/>
              </a:defRPr>
            </a:lvl5pPr>
            <a:lvl6pPr lvl="5" algn="r">
              <a:buNone/>
              <a:defRPr sz="1200">
                <a:solidFill>
                  <a:schemeClr val="accent1"/>
                </a:solidFill>
                <a:latin typeface="Quicksand"/>
                <a:ea typeface="Quicksand"/>
                <a:cs typeface="Quicksand"/>
                <a:sym typeface="Quicksand"/>
              </a:defRPr>
            </a:lvl6pPr>
            <a:lvl7pPr lvl="6" algn="r">
              <a:buNone/>
              <a:defRPr sz="1200">
                <a:solidFill>
                  <a:schemeClr val="accent1"/>
                </a:solidFill>
                <a:latin typeface="Quicksand"/>
                <a:ea typeface="Quicksand"/>
                <a:cs typeface="Quicksand"/>
                <a:sym typeface="Quicksand"/>
              </a:defRPr>
            </a:lvl7pPr>
            <a:lvl8pPr lvl="7" algn="r">
              <a:buNone/>
              <a:defRPr sz="1200">
                <a:solidFill>
                  <a:schemeClr val="accent1"/>
                </a:solidFill>
                <a:latin typeface="Quicksand"/>
                <a:ea typeface="Quicksand"/>
                <a:cs typeface="Quicksand"/>
                <a:sym typeface="Quicksand"/>
              </a:defRPr>
            </a:lvl8pPr>
            <a:lvl9pPr lvl="8" algn="r">
              <a:buNone/>
              <a:defRPr sz="1200">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231800" y="2115524"/>
            <a:ext cx="6680400" cy="912452"/>
          </a:xfrm>
          <a:prstGeom prst="rect">
            <a:avLst/>
          </a:prstGeom>
        </p:spPr>
        <p:txBody>
          <a:bodyPr spcFirstLastPara="1" wrap="square" lIns="91425" tIns="91425" rIns="91425" bIns="91425" anchor="t" anchorCtr="0">
            <a:noAutofit/>
          </a:bodyPr>
          <a:lstStyle/>
          <a:p>
            <a:r>
              <a:rPr lang="en-US" sz="1800" b="1" dirty="0">
                <a:effectLst/>
                <a:latin typeface="Baskerville" panose="02020502070401020303" pitchFamily="18" charset="0"/>
                <a:ea typeface="Baskerville" panose="02020502070401020303" pitchFamily="18" charset="0"/>
              </a:rPr>
              <a:t>REALISTIC FACE IMAGE GENERATION BASED ON GENERATIVE ADVERSARIAL NETWORK </a:t>
            </a:r>
            <a:br>
              <a:rPr lang="en-US" dirty="0"/>
            </a:br>
            <a:endParaRPr dirty="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00ED9D-E10D-810B-649C-DF464E858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Picture 5" descr="Table&#10;&#10;Description automatically generated">
            <a:extLst>
              <a:ext uri="{FF2B5EF4-FFF2-40B4-BE49-F238E27FC236}">
                <a16:creationId xmlns:a16="http://schemas.microsoft.com/office/drawing/2014/main" id="{AC1AA8E5-35A0-FEC0-6C14-835A195D2F65}"/>
              </a:ext>
            </a:extLst>
          </p:cNvPr>
          <p:cNvPicPr>
            <a:picLocks noChangeAspect="1"/>
          </p:cNvPicPr>
          <p:nvPr/>
        </p:nvPicPr>
        <p:blipFill>
          <a:blip r:embed="rId2"/>
          <a:stretch>
            <a:fillRect/>
          </a:stretch>
        </p:blipFill>
        <p:spPr>
          <a:xfrm>
            <a:off x="2063750" y="1489746"/>
            <a:ext cx="5016500" cy="1803400"/>
          </a:xfrm>
          <a:prstGeom prst="rect">
            <a:avLst/>
          </a:prstGeom>
        </p:spPr>
      </p:pic>
    </p:spTree>
    <p:extLst>
      <p:ext uri="{BB962C8B-B14F-4D97-AF65-F5344CB8AC3E}">
        <p14:creationId xmlns:p14="http://schemas.microsoft.com/office/powerpoint/2010/main" val="192709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83510D-A59B-BCCA-2BC3-30FEF7F7B9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descr="Chart, histogram&#10;&#10;Description automatically generated">
            <a:extLst>
              <a:ext uri="{FF2B5EF4-FFF2-40B4-BE49-F238E27FC236}">
                <a16:creationId xmlns:a16="http://schemas.microsoft.com/office/drawing/2014/main" id="{E68CE73A-6AB1-3370-95DC-6D45C464AA7D}"/>
              </a:ext>
            </a:extLst>
          </p:cNvPr>
          <p:cNvPicPr>
            <a:picLocks noChangeAspect="1"/>
          </p:cNvPicPr>
          <p:nvPr/>
        </p:nvPicPr>
        <p:blipFill>
          <a:blip r:embed="rId2"/>
          <a:stretch>
            <a:fillRect/>
          </a:stretch>
        </p:blipFill>
        <p:spPr>
          <a:xfrm>
            <a:off x="1693572" y="619550"/>
            <a:ext cx="6007994" cy="3904400"/>
          </a:xfrm>
          <a:prstGeom prst="rect">
            <a:avLst/>
          </a:prstGeom>
        </p:spPr>
      </p:pic>
    </p:spTree>
    <p:extLst>
      <p:ext uri="{BB962C8B-B14F-4D97-AF65-F5344CB8AC3E}">
        <p14:creationId xmlns:p14="http://schemas.microsoft.com/office/powerpoint/2010/main" val="1628546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0901-D68B-3391-7567-4B2259E7B822}"/>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Results:</a:t>
            </a:r>
          </a:p>
        </p:txBody>
      </p:sp>
      <p:sp>
        <p:nvSpPr>
          <p:cNvPr id="4" name="Slide Number Placeholder 3">
            <a:extLst>
              <a:ext uri="{FF2B5EF4-FFF2-40B4-BE49-F238E27FC236}">
                <a16:creationId xmlns:a16="http://schemas.microsoft.com/office/drawing/2014/main" id="{8BF7F361-8615-57C8-716E-F39960FEAF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6" name="Picture 5" descr="A collage of a person&#10;&#10;Description automatically generated with medium confidence">
            <a:extLst>
              <a:ext uri="{FF2B5EF4-FFF2-40B4-BE49-F238E27FC236}">
                <a16:creationId xmlns:a16="http://schemas.microsoft.com/office/drawing/2014/main" id="{065EDDC5-438A-6386-8E99-1C2B664D671F}"/>
              </a:ext>
            </a:extLst>
          </p:cNvPr>
          <p:cNvPicPr>
            <a:picLocks noChangeAspect="1"/>
          </p:cNvPicPr>
          <p:nvPr/>
        </p:nvPicPr>
        <p:blipFill>
          <a:blip r:embed="rId2"/>
          <a:stretch>
            <a:fillRect/>
          </a:stretch>
        </p:blipFill>
        <p:spPr>
          <a:xfrm>
            <a:off x="631857" y="1164072"/>
            <a:ext cx="8165650" cy="3169700"/>
          </a:xfrm>
          <a:prstGeom prst="rect">
            <a:avLst/>
          </a:prstGeom>
        </p:spPr>
      </p:pic>
    </p:spTree>
    <p:extLst>
      <p:ext uri="{BB962C8B-B14F-4D97-AF65-F5344CB8AC3E}">
        <p14:creationId xmlns:p14="http://schemas.microsoft.com/office/powerpoint/2010/main" val="1627863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67D8-431C-A0C0-74B0-D9319E1BB466}"/>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Further Implements:</a:t>
            </a:r>
          </a:p>
        </p:txBody>
      </p:sp>
      <p:sp>
        <p:nvSpPr>
          <p:cNvPr id="3" name="Text Placeholder 2">
            <a:extLst>
              <a:ext uri="{FF2B5EF4-FFF2-40B4-BE49-F238E27FC236}">
                <a16:creationId xmlns:a16="http://schemas.microsoft.com/office/drawing/2014/main" id="{6C58AF41-48A0-10A4-ACEF-57009C1D5C05}"/>
              </a:ext>
            </a:extLst>
          </p:cNvPr>
          <p:cNvSpPr>
            <a:spLocks noGrp="1"/>
          </p:cNvSpPr>
          <p:nvPr>
            <p:ph type="body" idx="1"/>
          </p:nvPr>
        </p:nvSpPr>
        <p:spPr/>
        <p:txBody>
          <a:bodyPr/>
          <a:lstStyle/>
          <a:p>
            <a:r>
              <a:rPr lang="en-US" sz="1800" dirty="0">
                <a:latin typeface="Baskerville" panose="02020502070401020303" pitchFamily="18" charset="0"/>
                <a:ea typeface="Baskerville" panose="02020502070401020303" pitchFamily="18" charset="0"/>
              </a:rPr>
              <a:t>We have used this model to and work it on Sketch data, and tried to convert sketch images to real images</a:t>
            </a:r>
          </a:p>
        </p:txBody>
      </p:sp>
      <p:sp>
        <p:nvSpPr>
          <p:cNvPr id="4" name="Slide Number Placeholder 3">
            <a:extLst>
              <a:ext uri="{FF2B5EF4-FFF2-40B4-BE49-F238E27FC236}">
                <a16:creationId xmlns:a16="http://schemas.microsoft.com/office/drawing/2014/main" id="{3162CE55-5053-F670-CEFB-F7E7241A30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2DED7A18-412B-4091-F589-B10F95D9D315}"/>
              </a:ext>
            </a:extLst>
          </p:cNvPr>
          <p:cNvPicPr>
            <a:picLocks noChangeAspect="1"/>
          </p:cNvPicPr>
          <p:nvPr/>
        </p:nvPicPr>
        <p:blipFill>
          <a:blip r:embed="rId2"/>
          <a:stretch>
            <a:fillRect/>
          </a:stretch>
        </p:blipFill>
        <p:spPr>
          <a:xfrm>
            <a:off x="1955308" y="1939530"/>
            <a:ext cx="5278333" cy="3127901"/>
          </a:xfrm>
          <a:prstGeom prst="rect">
            <a:avLst/>
          </a:prstGeom>
        </p:spPr>
      </p:pic>
    </p:spTree>
    <p:extLst>
      <p:ext uri="{BB962C8B-B14F-4D97-AF65-F5344CB8AC3E}">
        <p14:creationId xmlns:p14="http://schemas.microsoft.com/office/powerpoint/2010/main" val="199905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97ED-C211-75E9-F082-5662EFDF34DC}"/>
              </a:ext>
            </a:extLst>
          </p:cNvPr>
          <p:cNvSpPr>
            <a:spLocks noGrp="1"/>
          </p:cNvSpPr>
          <p:nvPr>
            <p:ph type="title"/>
          </p:nvPr>
        </p:nvSpPr>
        <p:spPr/>
        <p:txBody>
          <a:bodyPr/>
          <a:lstStyle/>
          <a:p>
            <a:r>
              <a:rPr lang="en-US" dirty="0"/>
              <a:t>Output:</a:t>
            </a:r>
          </a:p>
        </p:txBody>
      </p:sp>
      <p:sp>
        <p:nvSpPr>
          <p:cNvPr id="4" name="Slide Number Placeholder 3">
            <a:extLst>
              <a:ext uri="{FF2B5EF4-FFF2-40B4-BE49-F238E27FC236}">
                <a16:creationId xmlns:a16="http://schemas.microsoft.com/office/drawing/2014/main" id="{0A114A83-CF19-2E52-D353-45D80523EC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descr="A collage of a person's face&#10;&#10;Description automatically generated with medium confidence">
            <a:extLst>
              <a:ext uri="{FF2B5EF4-FFF2-40B4-BE49-F238E27FC236}">
                <a16:creationId xmlns:a16="http://schemas.microsoft.com/office/drawing/2014/main" id="{2A6E288C-074E-CC80-C328-BB50A79F000F}"/>
              </a:ext>
            </a:extLst>
          </p:cNvPr>
          <p:cNvPicPr>
            <a:picLocks noChangeAspect="1"/>
          </p:cNvPicPr>
          <p:nvPr/>
        </p:nvPicPr>
        <p:blipFill>
          <a:blip r:embed="rId2"/>
          <a:stretch>
            <a:fillRect/>
          </a:stretch>
        </p:blipFill>
        <p:spPr>
          <a:xfrm>
            <a:off x="1756935" y="1516558"/>
            <a:ext cx="5459927" cy="2729964"/>
          </a:xfrm>
          <a:prstGeom prst="rect">
            <a:avLst/>
          </a:prstGeom>
        </p:spPr>
      </p:pic>
    </p:spTree>
    <p:extLst>
      <p:ext uri="{BB962C8B-B14F-4D97-AF65-F5344CB8AC3E}">
        <p14:creationId xmlns:p14="http://schemas.microsoft.com/office/powerpoint/2010/main" val="3923792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E73F-B3CD-8B7C-A19C-2ABE2ACDAA0D}"/>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Loss Graph for our Implementation</a:t>
            </a:r>
            <a:r>
              <a:rPr lang="en-US" dirty="0"/>
              <a:t>:</a:t>
            </a:r>
          </a:p>
        </p:txBody>
      </p:sp>
      <p:sp>
        <p:nvSpPr>
          <p:cNvPr id="3" name="Text Placeholder 2">
            <a:extLst>
              <a:ext uri="{FF2B5EF4-FFF2-40B4-BE49-F238E27FC236}">
                <a16:creationId xmlns:a16="http://schemas.microsoft.com/office/drawing/2014/main" id="{7F518595-D7D0-97E8-2A3C-7C55FEFA55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0F09224-A9E0-0151-5EF0-4E131A8C22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6" name="Picture 5" descr="Graphical user interface, text, application&#10;&#10;Description automatically generated">
            <a:extLst>
              <a:ext uri="{FF2B5EF4-FFF2-40B4-BE49-F238E27FC236}">
                <a16:creationId xmlns:a16="http://schemas.microsoft.com/office/drawing/2014/main" id="{CCE3C0A8-DA7D-CEE4-48E3-D7264D45AE6B}"/>
              </a:ext>
            </a:extLst>
          </p:cNvPr>
          <p:cNvPicPr>
            <a:picLocks noChangeAspect="1"/>
          </p:cNvPicPr>
          <p:nvPr/>
        </p:nvPicPr>
        <p:blipFill>
          <a:blip r:embed="rId2"/>
          <a:stretch>
            <a:fillRect/>
          </a:stretch>
        </p:blipFill>
        <p:spPr>
          <a:xfrm>
            <a:off x="1295814" y="1086799"/>
            <a:ext cx="5929234" cy="3658624"/>
          </a:xfrm>
          <a:prstGeom prst="rect">
            <a:avLst/>
          </a:prstGeom>
        </p:spPr>
      </p:pic>
    </p:spTree>
    <p:extLst>
      <p:ext uri="{BB962C8B-B14F-4D97-AF65-F5344CB8AC3E}">
        <p14:creationId xmlns:p14="http://schemas.microsoft.com/office/powerpoint/2010/main" val="2235771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6F414D-0E1B-90AE-D4B5-8635B24DDF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5" descr="Graphical user interface, text, application&#10;&#10;Description automatically generated">
            <a:extLst>
              <a:ext uri="{FF2B5EF4-FFF2-40B4-BE49-F238E27FC236}">
                <a16:creationId xmlns:a16="http://schemas.microsoft.com/office/drawing/2014/main" id="{4853AAFF-3A9E-ED96-D30A-3ECB96BAB2D8}"/>
              </a:ext>
            </a:extLst>
          </p:cNvPr>
          <p:cNvPicPr>
            <a:picLocks noChangeAspect="1"/>
          </p:cNvPicPr>
          <p:nvPr/>
        </p:nvPicPr>
        <p:blipFill>
          <a:blip r:embed="rId2"/>
          <a:stretch>
            <a:fillRect/>
          </a:stretch>
        </p:blipFill>
        <p:spPr>
          <a:xfrm>
            <a:off x="952646" y="1100390"/>
            <a:ext cx="7844861" cy="2942720"/>
          </a:xfrm>
          <a:prstGeom prst="rect">
            <a:avLst/>
          </a:prstGeom>
        </p:spPr>
      </p:pic>
    </p:spTree>
    <p:extLst>
      <p:ext uri="{BB962C8B-B14F-4D97-AF65-F5344CB8AC3E}">
        <p14:creationId xmlns:p14="http://schemas.microsoft.com/office/powerpoint/2010/main" val="1856305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78DEBC-8445-340F-807F-80AABC9C98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descr="Graphical user interface, text, application&#10;&#10;Description automatically generated">
            <a:extLst>
              <a:ext uri="{FF2B5EF4-FFF2-40B4-BE49-F238E27FC236}">
                <a16:creationId xmlns:a16="http://schemas.microsoft.com/office/drawing/2014/main" id="{E29FF868-3E3C-1A12-AAE4-703E007DA7B6}"/>
              </a:ext>
            </a:extLst>
          </p:cNvPr>
          <p:cNvPicPr>
            <a:picLocks noChangeAspect="1"/>
          </p:cNvPicPr>
          <p:nvPr/>
        </p:nvPicPr>
        <p:blipFill>
          <a:blip r:embed="rId2"/>
          <a:stretch>
            <a:fillRect/>
          </a:stretch>
        </p:blipFill>
        <p:spPr>
          <a:xfrm>
            <a:off x="1304080" y="278803"/>
            <a:ext cx="6719458" cy="4630978"/>
          </a:xfrm>
          <a:prstGeom prst="rect">
            <a:avLst/>
          </a:prstGeom>
        </p:spPr>
      </p:pic>
    </p:spTree>
    <p:extLst>
      <p:ext uri="{BB962C8B-B14F-4D97-AF65-F5344CB8AC3E}">
        <p14:creationId xmlns:p14="http://schemas.microsoft.com/office/powerpoint/2010/main" val="1499637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ctrTitle" idx="4294967295"/>
          </p:nvPr>
        </p:nvSpPr>
        <p:spPr>
          <a:xfrm>
            <a:off x="1336100" y="1183688"/>
            <a:ext cx="7337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solidFill>
                  <a:schemeClr val="dk1"/>
                </a:solidFill>
                <a:latin typeface="Baskerville" panose="02020502070401020303" pitchFamily="18" charset="0"/>
                <a:ea typeface="Baskerville" panose="02020502070401020303" pitchFamily="18" charset="0"/>
              </a:rPr>
              <a:t>Thanks</a:t>
            </a:r>
            <a:r>
              <a:rPr lang="en" sz="2200" b="1" dirty="0">
                <a:solidFill>
                  <a:schemeClr val="dk1"/>
                </a:solidFill>
              </a:rPr>
              <a:t>!</a:t>
            </a:r>
            <a:endParaRPr sz="2200" b="1" dirty="0">
              <a:solidFill>
                <a:schemeClr val="dk1"/>
              </a:solidFill>
            </a:endParaRPr>
          </a:p>
        </p:txBody>
      </p:sp>
      <p:sp>
        <p:nvSpPr>
          <p:cNvPr id="336" name="Google Shape;336;p34"/>
          <p:cNvSpPr txBox="1">
            <a:spLocks noGrp="1"/>
          </p:cNvSpPr>
          <p:nvPr>
            <p:ph type="subTitle" idx="4294967295"/>
          </p:nvPr>
        </p:nvSpPr>
        <p:spPr>
          <a:xfrm>
            <a:off x="1336100" y="2190788"/>
            <a:ext cx="7337700" cy="609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dirty="0">
                <a:solidFill>
                  <a:srgbClr val="F3F3F3"/>
                </a:solidFill>
                <a:latin typeface="Baskerville" panose="02020502070401020303" pitchFamily="18" charset="0"/>
                <a:ea typeface="Baskerville" panose="02020502070401020303" pitchFamily="18" charset="0"/>
              </a:rPr>
              <a:t>ANY QUESTIONS?</a:t>
            </a:r>
            <a:endParaRPr sz="3600" b="1" dirty="0">
              <a:solidFill>
                <a:srgbClr val="F3F3F3"/>
              </a:solidFill>
              <a:latin typeface="Baskerville" panose="02020502070401020303" pitchFamily="18" charset="0"/>
              <a:ea typeface="Baskerville" panose="02020502070401020303" pitchFamily="18" charset="0"/>
            </a:endParaRPr>
          </a:p>
        </p:txBody>
      </p:sp>
      <p:sp>
        <p:nvSpPr>
          <p:cNvPr id="338" name="Google Shape;338;p34"/>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165475" y="604610"/>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latin typeface="Baskerville" panose="02020502070401020303" pitchFamily="18" charset="0"/>
                <a:ea typeface="Baskerville" panose="02020502070401020303" pitchFamily="18" charset="0"/>
              </a:rPr>
              <a:t>Introduction</a:t>
            </a:r>
            <a:endParaRPr sz="2400" dirty="0">
              <a:latin typeface="Baskerville" panose="02020502070401020303" pitchFamily="18" charset="0"/>
              <a:ea typeface="Baskerville" panose="02020502070401020303" pitchFamily="18" charset="0"/>
            </a:endParaRPr>
          </a:p>
        </p:txBody>
      </p:sp>
      <p:sp>
        <p:nvSpPr>
          <p:cNvPr id="77" name="Google Shape;77;p13"/>
          <p:cNvSpPr txBox="1"/>
          <p:nvPr/>
        </p:nvSpPr>
        <p:spPr>
          <a:xfrm>
            <a:off x="1165474" y="1249820"/>
            <a:ext cx="7739039" cy="3289070"/>
          </a:xfrm>
          <a:prstGeom prst="rect">
            <a:avLst/>
          </a:prstGeom>
          <a:noFill/>
          <a:ln>
            <a:noFill/>
          </a:ln>
        </p:spPr>
        <p:txBody>
          <a:bodyPr spcFirstLastPara="1" wrap="square" lIns="91425" tIns="91425" rIns="91425" bIns="91425" anchor="t" anchorCtr="0">
            <a:noAutofit/>
          </a:bodyPr>
          <a:lstStyle/>
          <a:p>
            <a:pPr marL="171450" lvl="0" indent="-171450" algn="l" rtl="0">
              <a:spcBef>
                <a:spcPts val="600"/>
              </a:spcBef>
              <a:spcAft>
                <a:spcPts val="0"/>
              </a:spcAft>
              <a:buClr>
                <a:schemeClr val="dk1"/>
              </a:buClr>
              <a:buSzPts val="1100"/>
              <a:buFont typeface="Arial" panose="020B0604020202020204" pitchFamily="34" charset="0"/>
              <a:buChar char="•"/>
            </a:pPr>
            <a:endParaRPr sz="1200" dirty="0">
              <a:solidFill>
                <a:srgbClr val="FFFFFF"/>
              </a:solidFill>
              <a:latin typeface="Quicksand"/>
              <a:ea typeface="Quicksand"/>
              <a:cs typeface="Quicksand"/>
              <a:sym typeface="Quicksand"/>
            </a:endParaRPr>
          </a:p>
          <a:p>
            <a:pPr marL="171450" lvl="0" indent="-171450" algn="l" rtl="0">
              <a:spcBef>
                <a:spcPts val="600"/>
              </a:spcBef>
              <a:spcAft>
                <a:spcPts val="0"/>
              </a:spcAft>
              <a:buFont typeface="Arial" panose="020B0604020202020204" pitchFamily="34" charset="0"/>
              <a:buChar char="•"/>
            </a:pPr>
            <a:r>
              <a:rPr lang="en-US" sz="1800" dirty="0">
                <a:solidFill>
                  <a:srgbClr val="FFFFFF"/>
                </a:solidFill>
                <a:latin typeface="Baskerville" panose="02020502070401020303" pitchFamily="18" charset="0"/>
                <a:ea typeface="Baskerville" panose="02020502070401020303" pitchFamily="18" charset="0"/>
                <a:cs typeface="Quicksand"/>
                <a:sym typeface="Quicksand"/>
              </a:rPr>
              <a:t>Using computer to generate images with realistic images is one of the trending topic in computer vision research.</a:t>
            </a:r>
          </a:p>
          <a:p>
            <a:pPr marL="171450" lvl="0" indent="-171450" algn="l" rtl="0">
              <a:spcBef>
                <a:spcPts val="600"/>
              </a:spcBef>
              <a:spcAft>
                <a:spcPts val="0"/>
              </a:spcAft>
              <a:buFont typeface="Arial" panose="020B0604020202020204" pitchFamily="34" charset="0"/>
              <a:buChar char="•"/>
            </a:pPr>
            <a:r>
              <a:rPr lang="en-US" sz="1800" dirty="0">
                <a:solidFill>
                  <a:srgbClr val="FFFFFF"/>
                </a:solidFill>
                <a:latin typeface="Baskerville" panose="02020502070401020303" pitchFamily="18" charset="0"/>
                <a:ea typeface="Baskerville" panose="02020502070401020303" pitchFamily="18" charset="0"/>
                <a:cs typeface="Quicksand"/>
                <a:sym typeface="Quicksand"/>
              </a:rPr>
              <a:t> So mainly we need to generate realistic face in order to increase the face recognition dataset, which in return helps the face recognition algorithms to work better.</a:t>
            </a:r>
          </a:p>
          <a:p>
            <a:pPr marL="171450" lvl="0" indent="-171450" algn="l" rtl="0">
              <a:spcBef>
                <a:spcPts val="600"/>
              </a:spcBef>
              <a:spcAft>
                <a:spcPts val="0"/>
              </a:spcAft>
              <a:buFont typeface="Arial" panose="020B0604020202020204" pitchFamily="34" charset="0"/>
              <a:buChar char="•"/>
            </a:pPr>
            <a:r>
              <a:rPr lang="en-US" sz="1800" dirty="0">
                <a:solidFill>
                  <a:srgbClr val="FFFFFF"/>
                </a:solidFill>
                <a:latin typeface="Baskerville" panose="02020502070401020303" pitchFamily="18" charset="0"/>
                <a:ea typeface="Baskerville" panose="02020502070401020303" pitchFamily="18" charset="0"/>
                <a:cs typeface="Quicksand"/>
                <a:sym typeface="Quicksand"/>
              </a:rPr>
              <a:t>In this Paper they had proposed a new methodology using GAN for generating artificial images based on a real image in the data set.</a:t>
            </a:r>
          </a:p>
          <a:p>
            <a:pPr marL="171450" lvl="0" indent="-171450" algn="l" rtl="0">
              <a:spcBef>
                <a:spcPts val="600"/>
              </a:spcBef>
              <a:spcAft>
                <a:spcPts val="0"/>
              </a:spcAft>
              <a:buFont typeface="Arial" panose="020B0604020202020204" pitchFamily="34" charset="0"/>
              <a:buChar char="•"/>
            </a:pPr>
            <a:r>
              <a:rPr lang="en-US" sz="1800" dirty="0">
                <a:solidFill>
                  <a:srgbClr val="FFFFFF"/>
                </a:solidFill>
                <a:latin typeface="Baskerville" panose="02020502070401020303" pitchFamily="18" charset="0"/>
                <a:ea typeface="Baskerville" panose="02020502070401020303" pitchFamily="18" charset="0"/>
                <a:cs typeface="Quicksand"/>
                <a:sym typeface="Quicksand"/>
              </a:rPr>
              <a:t>The proposed model is obtained by using  Deep Convolution Neural Network and Deep convolution Transpose network</a:t>
            </a:r>
          </a:p>
          <a:p>
            <a:pPr marL="171450" lvl="0" indent="-171450" algn="l" rtl="0">
              <a:spcBef>
                <a:spcPts val="600"/>
              </a:spcBef>
              <a:spcAft>
                <a:spcPts val="0"/>
              </a:spcAft>
              <a:buFont typeface="Arial" panose="020B0604020202020204" pitchFamily="34" charset="0"/>
              <a:buChar char="•"/>
            </a:pPr>
            <a:endParaRPr sz="1200" dirty="0">
              <a:solidFill>
                <a:srgbClr val="FFFFFF"/>
              </a:solidFill>
              <a:latin typeface="Quicksand"/>
              <a:ea typeface="Quicksand"/>
              <a:cs typeface="Quicksand"/>
              <a:sym typeface="Quicksand"/>
            </a:endParaRPr>
          </a:p>
        </p:txBody>
      </p:sp>
      <p:sp>
        <p:nvSpPr>
          <p:cNvPr id="80" name="Google Shape;80;p1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8619D0-5FF1-6C77-E3AD-1B6D6ECE53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5" name="Picture 4" descr="A picture containing timeline&#10;&#10;Description automatically generated">
            <a:extLst>
              <a:ext uri="{FF2B5EF4-FFF2-40B4-BE49-F238E27FC236}">
                <a16:creationId xmlns:a16="http://schemas.microsoft.com/office/drawing/2014/main" id="{60F8518C-7D80-FBE1-2143-438F56891050}"/>
              </a:ext>
            </a:extLst>
          </p:cNvPr>
          <p:cNvPicPr>
            <a:picLocks noChangeAspect="1"/>
          </p:cNvPicPr>
          <p:nvPr/>
        </p:nvPicPr>
        <p:blipFill>
          <a:blip r:embed="rId2"/>
          <a:stretch>
            <a:fillRect/>
          </a:stretch>
        </p:blipFill>
        <p:spPr>
          <a:xfrm>
            <a:off x="1661374" y="755875"/>
            <a:ext cx="6014434" cy="3996256"/>
          </a:xfrm>
          <a:prstGeom prst="rect">
            <a:avLst/>
          </a:prstGeom>
        </p:spPr>
      </p:pic>
    </p:spTree>
    <p:extLst>
      <p:ext uri="{BB962C8B-B14F-4D97-AF65-F5344CB8AC3E}">
        <p14:creationId xmlns:p14="http://schemas.microsoft.com/office/powerpoint/2010/main" val="1674698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rgbClr val="39C0BA"/>
                </a:solidFill>
                <a:latin typeface="Baskerville" panose="02020502070401020303" pitchFamily="18" charset="0"/>
                <a:ea typeface="Baskerville" panose="02020502070401020303" pitchFamily="18" charset="0"/>
              </a:rPr>
              <a:t>Method Proposed</a:t>
            </a:r>
            <a:endParaRPr sz="2400" dirty="0">
              <a:solidFill>
                <a:srgbClr val="39C0BA"/>
              </a:solidFill>
              <a:latin typeface="Baskerville" panose="02020502070401020303" pitchFamily="18" charset="0"/>
              <a:ea typeface="Baskerville" panose="02020502070401020303" pitchFamily="18" charset="0"/>
            </a:endParaRPr>
          </a:p>
        </p:txBody>
      </p:sp>
      <p:sp>
        <p:nvSpPr>
          <p:cNvPr id="109" name="Google Shape;109;p17"/>
          <p:cNvSpPr txBox="1">
            <a:spLocks noGrp="1"/>
          </p:cNvSpPr>
          <p:nvPr>
            <p:ph type="body" idx="1"/>
          </p:nvPr>
        </p:nvSpPr>
        <p:spPr>
          <a:xfrm>
            <a:off x="1143000" y="894649"/>
            <a:ext cx="6858000" cy="3600078"/>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800" dirty="0">
                <a:latin typeface="Baskerville" panose="02020502070401020303" pitchFamily="18" charset="0"/>
                <a:ea typeface="Baskerville" panose="02020502070401020303" pitchFamily="18" charset="0"/>
              </a:rPr>
              <a:t>The proposed method have two different parts, Generator and a Discriminator</a:t>
            </a:r>
          </a:p>
          <a:p>
            <a:pPr marL="0" lvl="0" indent="0" algn="just" rtl="0">
              <a:spcBef>
                <a:spcPts val="600"/>
              </a:spcBef>
              <a:spcAft>
                <a:spcPts val="0"/>
              </a:spcAft>
              <a:buNone/>
            </a:pPr>
            <a:r>
              <a:rPr lang="en-US" sz="1800" dirty="0">
                <a:latin typeface="Baskerville" panose="02020502070401020303" pitchFamily="18" charset="0"/>
                <a:ea typeface="Baskerville" panose="02020502070401020303" pitchFamily="18" charset="0"/>
              </a:rPr>
              <a:t>-&gt; Generator in the model is responsible for creating a artificial images based on the given input image</a:t>
            </a:r>
          </a:p>
          <a:p>
            <a:pPr marL="0" lvl="0" indent="0" algn="just" rtl="0">
              <a:spcBef>
                <a:spcPts val="600"/>
              </a:spcBef>
              <a:spcAft>
                <a:spcPts val="0"/>
              </a:spcAft>
              <a:buNone/>
            </a:pPr>
            <a:r>
              <a:rPr lang="en-US" sz="1800" dirty="0">
                <a:latin typeface="Baskerville" panose="02020502070401020303" pitchFamily="18" charset="0"/>
                <a:ea typeface="Baskerville" panose="02020502070401020303" pitchFamily="18" charset="0"/>
              </a:rPr>
              <a:t>-&gt; And the Discriminator attempts to distinguish between the real sample and the output from the generator.</a:t>
            </a:r>
          </a:p>
          <a:p>
            <a:pPr marL="0" indent="0" algn="just">
              <a:buNone/>
            </a:pPr>
            <a:r>
              <a:rPr lang="en-US" sz="1800" dirty="0">
                <a:effectLst/>
                <a:latin typeface="Baskerville" panose="02020502070401020303" pitchFamily="18" charset="0"/>
                <a:ea typeface="Baskerville" panose="02020502070401020303" pitchFamily="18" charset="0"/>
              </a:rPr>
              <a:t>The goal is to generate samples as good as real samples; the discriminant model D is one the classifier that estimates the probability of deriving the samples from the training data (rather than the generated data). If the sample is from real training data, D outputs a large probability; otherwise, D outputs a small probability. </a:t>
            </a:r>
            <a:endParaRPr lang="en-US" sz="1100" dirty="0">
              <a:latin typeface="Baskerville" panose="02020502070401020303" pitchFamily="18" charset="0"/>
              <a:ea typeface="Baskerville" panose="02020502070401020303" pitchFamily="18" charset="0"/>
            </a:endParaRPr>
          </a:p>
          <a:p>
            <a:pPr marL="0" lvl="0" indent="0" algn="l" rtl="0">
              <a:spcBef>
                <a:spcPts val="600"/>
              </a:spcBef>
              <a:spcAft>
                <a:spcPts val="0"/>
              </a:spcAft>
              <a:buNone/>
            </a:pPr>
            <a:endParaRPr sz="1800" dirty="0"/>
          </a:p>
        </p:txBody>
      </p:sp>
      <p:sp>
        <p:nvSpPr>
          <p:cNvPr id="110" name="Google Shape;110;p1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1" name="Google Shape;131;p19"/>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5" name="Picture 4" descr="Diagram&#10;&#10;Description automatically generated">
            <a:extLst>
              <a:ext uri="{FF2B5EF4-FFF2-40B4-BE49-F238E27FC236}">
                <a16:creationId xmlns:a16="http://schemas.microsoft.com/office/drawing/2014/main" id="{D9637994-78A5-AF93-C4E9-5151E384BE0C}"/>
              </a:ext>
            </a:extLst>
          </p:cNvPr>
          <p:cNvPicPr>
            <a:picLocks noChangeAspect="1"/>
          </p:cNvPicPr>
          <p:nvPr/>
        </p:nvPicPr>
        <p:blipFill>
          <a:blip r:embed="rId3"/>
          <a:stretch>
            <a:fillRect/>
          </a:stretch>
        </p:blipFill>
        <p:spPr>
          <a:xfrm>
            <a:off x="2044700" y="744527"/>
            <a:ext cx="5054600" cy="1612900"/>
          </a:xfrm>
          <a:prstGeom prst="rect">
            <a:avLst/>
          </a:prstGeom>
        </p:spPr>
      </p:pic>
      <p:sp>
        <p:nvSpPr>
          <p:cNvPr id="6" name="TextBox 5">
            <a:extLst>
              <a:ext uri="{FF2B5EF4-FFF2-40B4-BE49-F238E27FC236}">
                <a16:creationId xmlns:a16="http://schemas.microsoft.com/office/drawing/2014/main" id="{B7B514FE-EF29-FBF0-FFC7-D25C6452E7C8}"/>
              </a:ext>
            </a:extLst>
          </p:cNvPr>
          <p:cNvSpPr txBox="1"/>
          <p:nvPr/>
        </p:nvSpPr>
        <p:spPr>
          <a:xfrm>
            <a:off x="1545465" y="2619732"/>
            <a:ext cx="6671256" cy="2523768"/>
          </a:xfrm>
          <a:prstGeom prst="rect">
            <a:avLst/>
          </a:prstGeom>
          <a:noFill/>
        </p:spPr>
        <p:txBody>
          <a:bodyPr wrap="square" rtlCol="0">
            <a:spAutoFit/>
          </a:bodyPr>
          <a:lstStyle/>
          <a:p>
            <a:r>
              <a:rPr lang="en-US" sz="1800" dirty="0">
                <a:solidFill>
                  <a:schemeClr val="bg1"/>
                </a:solidFill>
                <a:effectLst/>
                <a:latin typeface="Baskerville" panose="02020502070401020303" pitchFamily="18" charset="0"/>
                <a:ea typeface="Baskerville" panose="02020502070401020303" pitchFamily="18" charset="0"/>
              </a:rPr>
              <a:t>Generator G: We use the same architecture as the discriminator decoder, but with different weights. The first layer receives the random noise signal vector for the fully connected layer, and is multiplied by the weight matrix to be transform into a three-dimensional tensor; the remaining layers are deconvolution operation layers, and 2×2 strides are used in the deconvolution operation. The </a:t>
            </a:r>
            <a:r>
              <a:rPr lang="en-US" sz="1800" dirty="0" err="1">
                <a:solidFill>
                  <a:schemeClr val="bg1"/>
                </a:solidFill>
                <a:effectLst/>
                <a:latin typeface="Baskerville" panose="02020502070401020303" pitchFamily="18" charset="0"/>
                <a:ea typeface="Baskerville" panose="02020502070401020303" pitchFamily="18" charset="0"/>
              </a:rPr>
              <a:t>Relu</a:t>
            </a:r>
            <a:r>
              <a:rPr lang="en-US" sz="1800" dirty="0">
                <a:solidFill>
                  <a:schemeClr val="bg1"/>
                </a:solidFill>
                <a:effectLst/>
                <a:latin typeface="Baskerville" panose="02020502070401020303" pitchFamily="18" charset="0"/>
                <a:ea typeface="Baskerville" panose="02020502070401020303" pitchFamily="18" charset="0"/>
              </a:rPr>
              <a:t> activation function is used, the last deconvolution layer uses the tanh activation function to generate a three-channel image.</a:t>
            </a:r>
            <a:endParaRPr lang="en-US" sz="1800" dirty="0">
              <a:solidFill>
                <a:schemeClr val="bg1"/>
              </a:solidFill>
              <a:latin typeface="Baskerville" panose="02020502070401020303" pitchFamily="18" charset="0"/>
              <a:ea typeface="Baskerville" panose="02020502070401020303" pitchFamily="18" charset="0"/>
            </a:endParaRP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0"/>
          <p:cNvSpPr txBox="1">
            <a:spLocks noGrp="1"/>
          </p:cNvSpPr>
          <p:nvPr>
            <p:ph type="body" idx="1"/>
          </p:nvPr>
        </p:nvSpPr>
        <p:spPr>
          <a:xfrm>
            <a:off x="1165475" y="2840812"/>
            <a:ext cx="7643674" cy="2068969"/>
          </a:xfrm>
          <a:prstGeom prst="rect">
            <a:avLst/>
          </a:prstGeom>
        </p:spPr>
        <p:txBody>
          <a:bodyPr spcFirstLastPara="1" wrap="square" lIns="91425" tIns="91425" rIns="91425" bIns="91425" anchor="t" anchorCtr="0">
            <a:noAutofit/>
          </a:bodyPr>
          <a:lstStyle/>
          <a:p>
            <a:pPr marL="0" indent="0">
              <a:buNone/>
            </a:pPr>
            <a:r>
              <a:rPr lang="en-US" sz="1800" dirty="0">
                <a:effectLst/>
                <a:latin typeface="Baskerville" panose="02020502070401020303" pitchFamily="18" charset="0"/>
                <a:ea typeface="Baskerville" panose="02020502070401020303" pitchFamily="18" charset="0"/>
              </a:rPr>
              <a:t>Discriminator D: We use an auto-encoder with a depth encoder and decoder. We use two convolutions per layer. At each subsampled, the convolution filter is linearly increased, achieve subsampling with stride of two, and do up sampling by nearest neighbors. The discriminator receives the three- channel image, obtains the feature map after multiple convolution operations, maps it to a scalar value after deforming it into a vector, and uses the Sigmoid function to determine the loss function value of the discriminator </a:t>
            </a:r>
            <a:endParaRPr lang="en-US" dirty="0">
              <a:latin typeface="Baskerville" panose="02020502070401020303" pitchFamily="18" charset="0"/>
              <a:ea typeface="Baskerville" panose="02020502070401020303" pitchFamily="18" charset="0"/>
            </a:endParaRPr>
          </a:p>
          <a:p>
            <a:pPr marL="0" indent="0">
              <a:buNone/>
            </a:pPr>
            <a:endParaRPr lang="en-US" dirty="0"/>
          </a:p>
          <a:p>
            <a:pPr marL="0" lvl="0" indent="0" algn="l" rtl="0">
              <a:spcBef>
                <a:spcPts val="600"/>
              </a:spcBef>
              <a:spcAft>
                <a:spcPts val="0"/>
              </a:spcAft>
              <a:buNone/>
            </a:pPr>
            <a:endParaRPr dirty="0"/>
          </a:p>
        </p:txBody>
      </p:sp>
      <p:sp>
        <p:nvSpPr>
          <p:cNvPr id="140" name="Google Shape;140;p20"/>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6" name="Picture 5" descr="Diagram&#10;&#10;Description automatically generated">
            <a:extLst>
              <a:ext uri="{FF2B5EF4-FFF2-40B4-BE49-F238E27FC236}">
                <a16:creationId xmlns:a16="http://schemas.microsoft.com/office/drawing/2014/main" id="{26E4F5EB-ABDA-3AAE-4906-C718272CB5B4}"/>
              </a:ext>
            </a:extLst>
          </p:cNvPr>
          <p:cNvPicPr>
            <a:picLocks noChangeAspect="1"/>
          </p:cNvPicPr>
          <p:nvPr/>
        </p:nvPicPr>
        <p:blipFill>
          <a:blip r:embed="rId3"/>
          <a:stretch>
            <a:fillRect/>
          </a:stretch>
        </p:blipFill>
        <p:spPr>
          <a:xfrm>
            <a:off x="2105275" y="986514"/>
            <a:ext cx="4978400" cy="1739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1147B-BA6D-4B21-7033-7663F549F2FC}"/>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Experiments and Setup</a:t>
            </a:r>
          </a:p>
        </p:txBody>
      </p:sp>
      <p:sp>
        <p:nvSpPr>
          <p:cNvPr id="3" name="Text Placeholder 2">
            <a:extLst>
              <a:ext uri="{FF2B5EF4-FFF2-40B4-BE49-F238E27FC236}">
                <a16:creationId xmlns:a16="http://schemas.microsoft.com/office/drawing/2014/main" id="{0C006473-83B8-F108-252C-63BCDD9B5575}"/>
              </a:ext>
            </a:extLst>
          </p:cNvPr>
          <p:cNvSpPr>
            <a:spLocks noGrp="1"/>
          </p:cNvSpPr>
          <p:nvPr>
            <p:ph type="body" idx="1"/>
          </p:nvPr>
        </p:nvSpPr>
        <p:spPr/>
        <p:txBody>
          <a:bodyPr/>
          <a:lstStyle/>
          <a:p>
            <a:r>
              <a:rPr lang="en-US" sz="1800" dirty="0">
                <a:latin typeface="Baskerville" panose="02020502070401020303" pitchFamily="18" charset="0"/>
                <a:ea typeface="Baskerville" panose="02020502070401020303" pitchFamily="18" charset="0"/>
              </a:rPr>
              <a:t>Here we have performed our model on </a:t>
            </a:r>
            <a:r>
              <a:rPr lang="en-US" sz="1800" dirty="0">
                <a:effectLst/>
                <a:latin typeface="Baskerville" panose="02020502070401020303" pitchFamily="18" charset="0"/>
                <a:ea typeface="Baskerville" panose="02020502070401020303" pitchFamily="18" charset="0"/>
              </a:rPr>
              <a:t>The CelebA Face Dataset  is the open data, which contains 202,599 face images of 10,177 celebrity identities, all of which have been feature-marked, which is a very useful dataset for face-related experiments. </a:t>
            </a:r>
          </a:p>
          <a:p>
            <a:endParaRPr lang="en-US" sz="1800" dirty="0">
              <a:latin typeface="Baskerville" panose="02020502070401020303" pitchFamily="18" charset="0"/>
              <a:ea typeface="Baskerville" panose="02020502070401020303" pitchFamily="18" charset="0"/>
            </a:endParaRPr>
          </a:p>
          <a:p>
            <a:r>
              <a:rPr lang="en-US" sz="1800" dirty="0">
                <a:latin typeface="Baskerville" panose="02020502070401020303" pitchFamily="18" charset="0"/>
                <a:ea typeface="Baskerville" panose="02020502070401020303" pitchFamily="18" charset="0"/>
              </a:rPr>
              <a:t>We train and test our model on the CelebA dataset and compare them with the other existing models </a:t>
            </a:r>
            <a:r>
              <a:rPr lang="en-US" sz="1800" dirty="0">
                <a:effectLst/>
                <a:latin typeface="Baskerville" panose="02020502070401020303" pitchFamily="18" charset="0"/>
                <a:ea typeface="Baskerville" panose="02020502070401020303" pitchFamily="18" charset="0"/>
              </a:rPr>
              <a:t>classic DCGAN and WGAN architecture </a:t>
            </a:r>
          </a:p>
          <a:p>
            <a:endParaRPr lang="en-US" sz="1800" dirty="0">
              <a:latin typeface="Baskerville" panose="02020502070401020303" pitchFamily="18" charset="0"/>
              <a:ea typeface="Baskerville" panose="02020502070401020303" pitchFamily="18" charset="0"/>
            </a:endParaRPr>
          </a:p>
          <a:p>
            <a:r>
              <a:rPr lang="en-US" sz="1800" dirty="0">
                <a:latin typeface="Baskerville" panose="02020502070401020303" pitchFamily="18" charset="0"/>
                <a:ea typeface="Baskerville" panose="02020502070401020303" pitchFamily="18" charset="0"/>
              </a:rPr>
              <a:t>The initial learning rate is given to 0.0001and performed on 2000 iterations.</a:t>
            </a:r>
          </a:p>
          <a:p>
            <a:endParaRPr lang="en-US" sz="1800" dirty="0"/>
          </a:p>
        </p:txBody>
      </p:sp>
      <p:sp>
        <p:nvSpPr>
          <p:cNvPr id="4" name="Slide Number Placeholder 3">
            <a:extLst>
              <a:ext uri="{FF2B5EF4-FFF2-40B4-BE49-F238E27FC236}">
                <a16:creationId xmlns:a16="http://schemas.microsoft.com/office/drawing/2014/main" id="{5FF694FA-EF6E-ABD7-216E-8DC58EE2E5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910227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Text Placeholder 2">
            <a:extLst>
              <a:ext uri="{FF2B5EF4-FFF2-40B4-BE49-F238E27FC236}">
                <a16:creationId xmlns:a16="http://schemas.microsoft.com/office/drawing/2014/main" id="{B5592EA6-9FEB-CF25-4829-20FD46172620}"/>
              </a:ext>
            </a:extLst>
          </p:cNvPr>
          <p:cNvSpPr>
            <a:spLocks noGrp="1"/>
          </p:cNvSpPr>
          <p:nvPr>
            <p:ph type="body" idx="1"/>
          </p:nvPr>
        </p:nvSpPr>
        <p:spPr>
          <a:xfrm>
            <a:off x="1143000" y="708900"/>
            <a:ext cx="6858000" cy="3725700"/>
          </a:xfrm>
        </p:spPr>
        <p:txBody>
          <a:bodyPr/>
          <a:lstStyle/>
          <a:p>
            <a:r>
              <a:rPr lang="en-US" sz="1800" dirty="0">
                <a:latin typeface="Baskerville" panose="02020502070401020303" pitchFamily="18" charset="0"/>
                <a:ea typeface="Baskerville" panose="02020502070401020303" pitchFamily="18" charset="0"/>
              </a:rPr>
              <a:t>Here we use </a:t>
            </a:r>
            <a:r>
              <a:rPr lang="en-US" sz="1800" dirty="0">
                <a:effectLst/>
                <a:latin typeface="Baskerville" panose="02020502070401020303" pitchFamily="18" charset="0"/>
                <a:ea typeface="Baskerville" panose="02020502070401020303" pitchFamily="18" charset="0"/>
              </a:rPr>
              <a:t>Wasserstein Distance as a parameter to define our loss function</a:t>
            </a:r>
          </a:p>
          <a:p>
            <a:r>
              <a:rPr lang="en-US" sz="1800" dirty="0">
                <a:latin typeface="Baskerville" panose="02020502070401020303" pitchFamily="18" charset="0"/>
                <a:ea typeface="Baskerville" panose="02020502070401020303" pitchFamily="18" charset="0"/>
              </a:rPr>
              <a:t>We have two loss functions Generator loss function and Discriminator loss function.</a:t>
            </a:r>
          </a:p>
          <a:p>
            <a:r>
              <a:rPr lang="en-US" sz="1800" dirty="0">
                <a:latin typeface="Baskerville" panose="02020502070401020303" pitchFamily="18" charset="0"/>
                <a:ea typeface="Baskerville" panose="02020502070401020303" pitchFamily="18" charset="0"/>
              </a:rPr>
              <a:t>Goal of Discriminator would always increase the distance between two images, where as the Generator goal is to minimize it.</a:t>
            </a:r>
          </a:p>
          <a:p>
            <a:pPr marL="38100" indent="0">
              <a:buNone/>
            </a:pPr>
            <a:r>
              <a:rPr lang="en-US" sz="1800" dirty="0">
                <a:latin typeface="Baskerville" panose="02020502070401020303" pitchFamily="18" charset="0"/>
                <a:ea typeface="Baskerville" panose="02020502070401020303" pitchFamily="18" charset="0"/>
              </a:rPr>
              <a:t> </a:t>
            </a:r>
          </a:p>
          <a:p>
            <a:endParaRPr lang="en-US" dirty="0"/>
          </a:p>
        </p:txBody>
      </p:sp>
      <p:sp>
        <p:nvSpPr>
          <p:cNvPr id="4" name="Slide Number Placeholder 3">
            <a:extLst>
              <a:ext uri="{FF2B5EF4-FFF2-40B4-BE49-F238E27FC236}">
                <a16:creationId xmlns:a16="http://schemas.microsoft.com/office/drawing/2014/main" id="{99853A4B-0347-D363-84AD-865FB2D638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551940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76E5-75D4-8084-1DD4-D9A720166D3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0CC8C41-AF92-181D-AC66-F49335BF8C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F47D1E-C34F-B9C8-2F5C-3E34BC57E1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 name="Picture 5" descr="Graphical user interface, application, website&#10;&#10;Description automatically generated">
            <a:extLst>
              <a:ext uri="{FF2B5EF4-FFF2-40B4-BE49-F238E27FC236}">
                <a16:creationId xmlns:a16="http://schemas.microsoft.com/office/drawing/2014/main" id="{4A6A79CD-9DE1-FE8A-4862-9E1EFD18A004}"/>
              </a:ext>
            </a:extLst>
          </p:cNvPr>
          <p:cNvPicPr>
            <a:picLocks noChangeAspect="1"/>
          </p:cNvPicPr>
          <p:nvPr/>
        </p:nvPicPr>
        <p:blipFill>
          <a:blip r:embed="rId2"/>
          <a:stretch>
            <a:fillRect/>
          </a:stretch>
        </p:blipFill>
        <p:spPr>
          <a:xfrm>
            <a:off x="919779" y="188838"/>
            <a:ext cx="7772400" cy="4857750"/>
          </a:xfrm>
          <a:prstGeom prst="rect">
            <a:avLst/>
          </a:prstGeom>
        </p:spPr>
      </p:pic>
    </p:spTree>
    <p:extLst>
      <p:ext uri="{BB962C8B-B14F-4D97-AF65-F5344CB8AC3E}">
        <p14:creationId xmlns:p14="http://schemas.microsoft.com/office/powerpoint/2010/main" val="1477224708"/>
      </p:ext>
    </p:extLst>
  </p:cSld>
  <p:clrMapOvr>
    <a:masterClrMapping/>
  </p:clrMapOvr>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580</Words>
  <Application>Microsoft Macintosh PowerPoint</Application>
  <PresentationFormat>On-screen Show (16:9)</PresentationFormat>
  <Paragraphs>48</Paragraphs>
  <Slides>18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Quicksand</vt:lpstr>
      <vt:lpstr>Baskerville</vt:lpstr>
      <vt:lpstr>Arial</vt:lpstr>
      <vt:lpstr>Eleanor template</vt:lpstr>
      <vt:lpstr>REALISTIC FACE IMAGE GENERATION BASED ON GENERATIVE ADVERSARIAL NETWORK  </vt:lpstr>
      <vt:lpstr>Introduction</vt:lpstr>
      <vt:lpstr>PowerPoint Presentation</vt:lpstr>
      <vt:lpstr>Method Proposed</vt:lpstr>
      <vt:lpstr>PowerPoint Presentation</vt:lpstr>
      <vt:lpstr>PowerPoint Presentation</vt:lpstr>
      <vt:lpstr>Experiments and Setup</vt:lpstr>
      <vt:lpstr>PowerPoint Presentation</vt:lpstr>
      <vt:lpstr>PowerPoint Presentation</vt:lpstr>
      <vt:lpstr>PowerPoint Presentation</vt:lpstr>
      <vt:lpstr>PowerPoint Presentation</vt:lpstr>
      <vt:lpstr>Results:</vt:lpstr>
      <vt:lpstr>Further Implements:</vt:lpstr>
      <vt:lpstr>Output:</vt:lpstr>
      <vt:lpstr>Loss Graph for our Implementation: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REALISTIC FACE IMAGE GENERATION BASED ON GENERATIVE ADVERSARIAL NETWORK  </dc:title>
  <cp:lastModifiedBy>Bathini, Nikhil</cp:lastModifiedBy>
  <cp:revision>4</cp:revision>
  <dcterms:modified xsi:type="dcterms:W3CDTF">2022-12-08T17:22:07Z</dcterms:modified>
</cp:coreProperties>
</file>